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  <p:sldMasterId id="2147483663" r:id="rId2"/>
  </p:sldMasterIdLst>
  <p:sldIdLst>
    <p:sldId id="256" r:id="rId3"/>
    <p:sldId id="286" r:id="rId4"/>
    <p:sldId id="332" r:id="rId5"/>
    <p:sldId id="257" r:id="rId6"/>
    <p:sldId id="336" r:id="rId7"/>
    <p:sldId id="288" r:id="rId8"/>
    <p:sldId id="337" r:id="rId9"/>
    <p:sldId id="335" r:id="rId10"/>
    <p:sldId id="333" r:id="rId11"/>
    <p:sldId id="334" r:id="rId12"/>
    <p:sldId id="338" r:id="rId13"/>
    <p:sldId id="289" r:id="rId14"/>
    <p:sldId id="339" r:id="rId15"/>
    <p:sldId id="290" r:id="rId16"/>
    <p:sldId id="291" r:id="rId17"/>
    <p:sldId id="340" r:id="rId18"/>
    <p:sldId id="292" r:id="rId19"/>
    <p:sldId id="341" r:id="rId20"/>
    <p:sldId id="293" r:id="rId21"/>
    <p:sldId id="294" r:id="rId22"/>
    <p:sldId id="295" r:id="rId23"/>
    <p:sldId id="342" r:id="rId24"/>
    <p:sldId id="296" r:id="rId25"/>
    <p:sldId id="343" r:id="rId26"/>
    <p:sldId id="299" r:id="rId27"/>
    <p:sldId id="297" r:id="rId28"/>
    <p:sldId id="306" r:id="rId29"/>
    <p:sldId id="310" r:id="rId30"/>
    <p:sldId id="305" r:id="rId31"/>
    <p:sldId id="304" r:id="rId32"/>
    <p:sldId id="303" r:id="rId33"/>
    <p:sldId id="302" r:id="rId34"/>
    <p:sldId id="301" r:id="rId35"/>
    <p:sldId id="300" r:id="rId36"/>
    <p:sldId id="311" r:id="rId37"/>
    <p:sldId id="344" r:id="rId38"/>
    <p:sldId id="298" r:id="rId39"/>
    <p:sldId id="345" r:id="rId40"/>
    <p:sldId id="320" r:id="rId41"/>
    <p:sldId id="321" r:id="rId42"/>
    <p:sldId id="322" r:id="rId43"/>
    <p:sldId id="326" r:id="rId44"/>
    <p:sldId id="329" r:id="rId45"/>
    <p:sldId id="331" r:id="rId46"/>
    <p:sldId id="308" r:id="rId47"/>
    <p:sldId id="349" r:id="rId48"/>
    <p:sldId id="309" r:id="rId49"/>
    <p:sldId id="312" r:id="rId50"/>
    <p:sldId id="313" r:id="rId51"/>
    <p:sldId id="314" r:id="rId52"/>
    <p:sldId id="315" r:id="rId53"/>
    <p:sldId id="316" r:id="rId54"/>
    <p:sldId id="317" r:id="rId55"/>
    <p:sldId id="318" r:id="rId56"/>
    <p:sldId id="319" r:id="rId57"/>
    <p:sldId id="324" r:id="rId58"/>
    <p:sldId id="323" r:id="rId59"/>
    <p:sldId id="325" r:id="rId60"/>
    <p:sldId id="347" r:id="rId61"/>
    <p:sldId id="348" r:id="rId62"/>
    <p:sldId id="328" r:id="rId63"/>
    <p:sldId id="351" r:id="rId64"/>
    <p:sldId id="327" r:id="rId65"/>
    <p:sldId id="346" r:id="rId6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931D"/>
    <a:srgbClr val="8CC63E"/>
    <a:srgbClr val="7CC9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2"/>
      </p:cViewPr>
      <p:guideLst>
        <p:guide orient="horz" pos="2158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048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096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9144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2192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5240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82889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1337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4385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0674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84326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1542" y="2937934"/>
            <a:ext cx="5181600" cy="908050"/>
          </a:xfrm>
        </p:spPr>
        <p:txBody>
          <a:bodyPr anchor="t"/>
          <a:lstStyle>
            <a:lvl1pPr algn="l">
              <a:defRPr sz="2667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1542" y="1937809"/>
            <a:ext cx="5181600" cy="1000125"/>
          </a:xfrm>
        </p:spPr>
        <p:txBody>
          <a:bodyPr anchor="b"/>
          <a:lstStyle>
            <a:lvl1pPr marL="0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9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40868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4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98800" y="1066800"/>
            <a:ext cx="2692400" cy="3017309"/>
          </a:xfrm>
        </p:spPr>
        <p:txBody>
          <a:bodyPr/>
          <a:lstStyle>
            <a:lvl1pPr>
              <a:defRPr sz="1867"/>
            </a:lvl1pPr>
            <a:lvl2pPr>
              <a:defRPr sz="1600"/>
            </a:lvl2pPr>
            <a:lvl3pPr>
              <a:defRPr sz="1333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8527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23409"/>
            <a:ext cx="2693459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4800" y="1449917"/>
            <a:ext cx="2693459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096684" y="1023409"/>
            <a:ext cx="2694517" cy="426508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096684" y="1449917"/>
            <a:ext cx="2694517" cy="2634192"/>
          </a:xfrm>
        </p:spPr>
        <p:txBody>
          <a:bodyPr/>
          <a:lstStyle>
            <a:lvl1pPr>
              <a:defRPr sz="1600"/>
            </a:lvl1pPr>
            <a:lvl2pPr>
              <a:defRPr sz="1333"/>
            </a:lvl2pPr>
            <a:lvl3pPr>
              <a:defRPr sz="1200"/>
            </a:lvl3pPr>
            <a:lvl4pPr>
              <a:defRPr sz="1067"/>
            </a:lvl4pPr>
            <a:lvl5pPr>
              <a:defRPr sz="1067"/>
            </a:lvl5pPr>
            <a:lvl6pPr>
              <a:defRPr sz="1067"/>
            </a:lvl6pPr>
            <a:lvl7pPr>
              <a:defRPr sz="1067"/>
            </a:lvl7pPr>
            <a:lvl8pPr>
              <a:defRPr sz="1067"/>
            </a:lvl8pPr>
            <a:lvl9pPr>
              <a:defRPr sz="1067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1625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2896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0158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82033"/>
            <a:ext cx="2005542" cy="774700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83367" y="182034"/>
            <a:ext cx="3407833" cy="3902075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00" y="956734"/>
            <a:ext cx="2005542" cy="31273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776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4859" y="3200400"/>
            <a:ext cx="3657600" cy="377825"/>
          </a:xfrm>
        </p:spPr>
        <p:txBody>
          <a:bodyPr anchor="b"/>
          <a:lstStyle>
            <a:lvl1pPr algn="l">
              <a:defRPr sz="1333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194859" y="408517"/>
            <a:ext cx="3657600" cy="2743200"/>
          </a:xfrm>
        </p:spPr>
        <p:txBody>
          <a:bodyPr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4859" y="3578225"/>
            <a:ext cx="3657600" cy="536575"/>
          </a:xfrm>
        </p:spPr>
        <p:txBody>
          <a:bodyPr/>
          <a:lstStyle>
            <a:lvl1pPr marL="0" indent="0">
              <a:buNone/>
              <a:defRPr sz="933"/>
            </a:lvl1pPr>
            <a:lvl2pPr marL="304815" indent="0">
              <a:buNone/>
              <a:defRPr sz="800"/>
            </a:lvl2pPr>
            <a:lvl3pPr marL="609630" indent="0">
              <a:buNone/>
              <a:defRPr sz="667"/>
            </a:lvl3pPr>
            <a:lvl4pPr marL="914446" indent="0">
              <a:buNone/>
              <a:defRPr sz="600"/>
            </a:lvl4pPr>
            <a:lvl5pPr marL="1219261" indent="0">
              <a:buNone/>
              <a:defRPr sz="600"/>
            </a:lvl5pPr>
            <a:lvl6pPr marL="1524076" indent="0">
              <a:buNone/>
              <a:defRPr sz="600"/>
            </a:lvl6pPr>
            <a:lvl7pPr marL="1828891" indent="0">
              <a:buNone/>
              <a:defRPr sz="600"/>
            </a:lvl7pPr>
            <a:lvl8pPr marL="2133707" indent="0">
              <a:buNone/>
              <a:defRPr sz="600"/>
            </a:lvl8pPr>
            <a:lvl9pPr marL="2438522" indent="0">
              <a:buNone/>
              <a:defRPr sz="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0991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2923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419600" y="183092"/>
            <a:ext cx="1371600" cy="390101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4800" y="183092"/>
            <a:ext cx="4013200" cy="39010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09630" latinLnBrk="0"/>
            <a:fld id="{A76116CE-C4A3-4A05-B2D7-7C2E9A889C0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09630" latinLnBrk="0"/>
            <a:fld id="{B1393E5F-521B-4CAD-9D3A-AE923D912DCE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26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2023-06-28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4800" y="1066800"/>
            <a:ext cx="5486400" cy="30173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4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8166F1F-CE9B-4651-A6AA-CD717754106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6/28/2023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082800" y="4237567"/>
            <a:ext cx="1930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368800" y="4237567"/>
            <a:ext cx="1422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609630" latinLnBrk="0"/>
            <a:fld id="{F7021451-1387-4CA6-816F-3879F97B5CBC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609630" latinLnBrk="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0085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defTabSz="609630" rtl="0" eaLnBrk="1" latinLnBrk="0" hangingPunct="1"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11" indent="-228611" algn="l" defTabSz="609630" rtl="0" eaLnBrk="1" latinLnBrk="0" hangingPunct="1">
        <a:spcBef>
          <a:spcPct val="20000"/>
        </a:spcBef>
        <a:buFont typeface="Arial" pitchFamily="34" charset="0"/>
        <a:buChar char="�"/>
        <a:defRPr sz="2133" kern="1200">
          <a:solidFill>
            <a:schemeClr val="tx1"/>
          </a:solidFill>
          <a:latin typeface="+mn-lt"/>
          <a:ea typeface="+mn-ea"/>
          <a:cs typeface="+mn-cs"/>
        </a:defRPr>
      </a:lvl1pPr>
      <a:lvl2pPr marL="495325" indent="-190510" algn="l" defTabSz="609630" rtl="0" eaLnBrk="1" latinLnBrk="0" hangingPunct="1">
        <a:spcBef>
          <a:spcPct val="20000"/>
        </a:spcBef>
        <a:buFont typeface="Arial" pitchFamily="34" charset="0"/>
        <a:buChar char="�"/>
        <a:defRPr sz="1867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spcBef>
          <a:spcPct val="20000"/>
        </a:spcBef>
        <a:buFont typeface="Arial" pitchFamily="34" charset="0"/>
        <a:buChar char="�"/>
        <a:defRPr sz="133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5.png"/><Relationship Id="rId21" Type="http://schemas.openxmlformats.org/officeDocument/2006/relationships/image" Target="../media/image2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19" Type="http://schemas.openxmlformats.org/officeDocument/2006/relationships/image" Target="../media/image21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77000">
              <a:srgbClr val="FFFFFF">
                <a:alpha val="100000"/>
              </a:srgbClr>
            </a:gs>
            <a:gs pos="100000">
              <a:srgbClr val="000000">
                <a:alpha val="100000"/>
              </a:srgb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각 삼각형 22"/>
          <p:cNvSpPr/>
          <p:nvPr/>
        </p:nvSpPr>
        <p:spPr>
          <a:xfrm flipH="1" flipV="1">
            <a:off x="3949657" y="0"/>
            <a:ext cx="8242343" cy="1973290"/>
          </a:xfrm>
          <a:prstGeom prst="rtTriangle">
            <a:avLst/>
          </a:prstGeom>
          <a:solidFill>
            <a:srgbClr val="8C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5" name="직각 삼각형 44"/>
          <p:cNvSpPr/>
          <p:nvPr/>
        </p:nvSpPr>
        <p:spPr>
          <a:xfrm flipH="1">
            <a:off x="4418261" y="4594507"/>
            <a:ext cx="7773739" cy="2263493"/>
          </a:xfrm>
          <a:prstGeom prst="rtTriangle">
            <a:avLst/>
          </a:prstGeom>
          <a:solidFill>
            <a:schemeClr val="bg1"/>
          </a:soli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9" name="TextBox 38"/>
          <p:cNvSpPr txBox="1"/>
          <p:nvPr/>
        </p:nvSpPr>
        <p:spPr>
          <a:xfrm>
            <a:off x="8305130" y="5595749"/>
            <a:ext cx="3766198" cy="969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진수 </a:t>
            </a:r>
            <a:r>
              <a:rPr lang="en-US" altLang="ko-KR" sz="16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TeamProject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중앙능력개발원</a:t>
            </a:r>
            <a:endParaRPr lang="en-US" altLang="ko-KR" sz="1100" b="1" dirty="0" smtClean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  <a:defRPr/>
            </a:pP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임수진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김준태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최제윤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김민종</a:t>
            </a:r>
            <a:r>
              <a:rPr lang="en-US" altLang="ko-KR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1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김동헌</a:t>
            </a:r>
            <a:endParaRPr lang="ko-KR" altLang="en-US" sz="1100" b="1" dirty="0">
              <a:solidFill>
                <a:schemeClr val="tx1">
                  <a:lumMod val="95000"/>
                  <a:lumOff val="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8408" y="1382807"/>
            <a:ext cx="3115378" cy="1432988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632353" y="311326"/>
            <a:ext cx="4797778" cy="363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49" name="TextBox 48"/>
          <p:cNvSpPr txBox="1"/>
          <p:nvPr/>
        </p:nvSpPr>
        <p:spPr>
          <a:xfrm>
            <a:off x="117275" y="540438"/>
            <a:ext cx="48537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ja-JP" altLang="ko-KR"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「</a:t>
            </a:r>
            <a:r>
              <a:rPr lang="ja-JP" altLang="ko-KR" sz="2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</a:t>
            </a:r>
            <a:r>
              <a:rPr lang="ko-KR" altLang="en-US"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울</a:t>
            </a:r>
            <a:r>
              <a:rPr lang="ja-JP" altLang="ko-KR" sz="2000" b="1" dirty="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ja-JP" altLang="ko-KR" sz="2000" b="1" dirty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위(Wee) 프로젝트 통합 플랫폼」</a:t>
            </a:r>
          </a:p>
        </p:txBody>
      </p:sp>
      <p:sp>
        <p:nvSpPr>
          <p:cNvPr id="15" name="평행 사변형 14"/>
          <p:cNvSpPr/>
          <p:nvPr/>
        </p:nvSpPr>
        <p:spPr>
          <a:xfrm rot="20377352">
            <a:off x="-141844" y="4190525"/>
            <a:ext cx="13176414" cy="2454441"/>
          </a:xfrm>
          <a:custGeom>
            <a:avLst/>
            <a:gdLst>
              <a:gd name="connsiteX0" fmla="*/ 0 w 13940249"/>
              <a:gd name="connsiteY0" fmla="*/ 2477201 h 2477201"/>
              <a:gd name="connsiteX1" fmla="*/ 923897 w 13940249"/>
              <a:gd name="connsiteY1" fmla="*/ 0 h 2477201"/>
              <a:gd name="connsiteX2" fmla="*/ 13940249 w 13940249"/>
              <a:gd name="connsiteY2" fmla="*/ 0 h 2477201"/>
              <a:gd name="connsiteX3" fmla="*/ 13016352 w 13940249"/>
              <a:gd name="connsiteY3" fmla="*/ 2477201 h 2477201"/>
              <a:gd name="connsiteX4" fmla="*/ 0 w 13940249"/>
              <a:gd name="connsiteY4" fmla="*/ 2477201 h 2477201"/>
              <a:gd name="connsiteX0" fmla="*/ 0 w 13948907"/>
              <a:gd name="connsiteY0" fmla="*/ 2473985 h 2477201"/>
              <a:gd name="connsiteX1" fmla="*/ 932555 w 13948907"/>
              <a:gd name="connsiteY1" fmla="*/ 0 h 2477201"/>
              <a:gd name="connsiteX2" fmla="*/ 13948907 w 13948907"/>
              <a:gd name="connsiteY2" fmla="*/ 0 h 2477201"/>
              <a:gd name="connsiteX3" fmla="*/ 13025010 w 13948907"/>
              <a:gd name="connsiteY3" fmla="*/ 2477201 h 2477201"/>
              <a:gd name="connsiteX4" fmla="*/ 0 w 13948907"/>
              <a:gd name="connsiteY4" fmla="*/ 2473985 h 2477201"/>
              <a:gd name="connsiteX0" fmla="*/ 0 w 13948907"/>
              <a:gd name="connsiteY0" fmla="*/ 2473985 h 2477201"/>
              <a:gd name="connsiteX1" fmla="*/ 639887 w 13948907"/>
              <a:gd name="connsiteY1" fmla="*/ 787909 h 2477201"/>
              <a:gd name="connsiteX2" fmla="*/ 13948907 w 13948907"/>
              <a:gd name="connsiteY2" fmla="*/ 0 h 2477201"/>
              <a:gd name="connsiteX3" fmla="*/ 13025010 w 13948907"/>
              <a:gd name="connsiteY3" fmla="*/ 2477201 h 2477201"/>
              <a:gd name="connsiteX4" fmla="*/ 0 w 13948907"/>
              <a:gd name="connsiteY4" fmla="*/ 2473985 h 2477201"/>
              <a:gd name="connsiteX0" fmla="*/ 5996653 w 13309020"/>
              <a:gd name="connsiteY0" fmla="*/ 2485731 h 2485731"/>
              <a:gd name="connsiteX1" fmla="*/ 0 w 13309020"/>
              <a:gd name="connsiteY1" fmla="*/ 787909 h 2485731"/>
              <a:gd name="connsiteX2" fmla="*/ 13309020 w 13309020"/>
              <a:gd name="connsiteY2" fmla="*/ 0 h 2485731"/>
              <a:gd name="connsiteX3" fmla="*/ 12385123 w 13309020"/>
              <a:gd name="connsiteY3" fmla="*/ 2477201 h 2485731"/>
              <a:gd name="connsiteX4" fmla="*/ 5996653 w 13309020"/>
              <a:gd name="connsiteY4" fmla="*/ 2485731 h 2485731"/>
              <a:gd name="connsiteX0" fmla="*/ 5838817 w 13151184"/>
              <a:gd name="connsiteY0" fmla="*/ 2485731 h 2485731"/>
              <a:gd name="connsiteX1" fmla="*/ 0 w 13151184"/>
              <a:gd name="connsiteY1" fmla="*/ 442566 h 2485731"/>
              <a:gd name="connsiteX2" fmla="*/ 13151184 w 13151184"/>
              <a:gd name="connsiteY2" fmla="*/ 0 h 2485731"/>
              <a:gd name="connsiteX3" fmla="*/ 12227287 w 13151184"/>
              <a:gd name="connsiteY3" fmla="*/ 2477201 h 2485731"/>
              <a:gd name="connsiteX4" fmla="*/ 5838817 w 13151184"/>
              <a:gd name="connsiteY4" fmla="*/ 2485731 h 2485731"/>
              <a:gd name="connsiteX0" fmla="*/ 5829168 w 13151184"/>
              <a:gd name="connsiteY0" fmla="*/ 2511706 h 2511706"/>
              <a:gd name="connsiteX1" fmla="*/ 0 w 13151184"/>
              <a:gd name="connsiteY1" fmla="*/ 442566 h 2511706"/>
              <a:gd name="connsiteX2" fmla="*/ 13151184 w 13151184"/>
              <a:gd name="connsiteY2" fmla="*/ 0 h 2511706"/>
              <a:gd name="connsiteX3" fmla="*/ 12227287 w 13151184"/>
              <a:gd name="connsiteY3" fmla="*/ 2477201 h 2511706"/>
              <a:gd name="connsiteX4" fmla="*/ 5829168 w 13151184"/>
              <a:gd name="connsiteY4" fmla="*/ 2511706 h 2511706"/>
              <a:gd name="connsiteX0" fmla="*/ 5829168 w 13151184"/>
              <a:gd name="connsiteY0" fmla="*/ 2511706 h 2511706"/>
              <a:gd name="connsiteX1" fmla="*/ 0 w 13151184"/>
              <a:gd name="connsiteY1" fmla="*/ 442566 h 2511706"/>
              <a:gd name="connsiteX2" fmla="*/ 13151184 w 13151184"/>
              <a:gd name="connsiteY2" fmla="*/ 0 h 2511706"/>
              <a:gd name="connsiteX3" fmla="*/ 12227287 w 13151184"/>
              <a:gd name="connsiteY3" fmla="*/ 2477201 h 2511706"/>
              <a:gd name="connsiteX4" fmla="*/ 5829168 w 13151184"/>
              <a:gd name="connsiteY4" fmla="*/ 2511706 h 2511706"/>
              <a:gd name="connsiteX0" fmla="*/ 5854398 w 13176414"/>
              <a:gd name="connsiteY0" fmla="*/ 2511706 h 2511706"/>
              <a:gd name="connsiteX1" fmla="*/ 0 w 13176414"/>
              <a:gd name="connsiteY1" fmla="*/ 324812 h 2511706"/>
              <a:gd name="connsiteX2" fmla="*/ 13176414 w 13176414"/>
              <a:gd name="connsiteY2" fmla="*/ 0 h 2511706"/>
              <a:gd name="connsiteX3" fmla="*/ 12252517 w 13176414"/>
              <a:gd name="connsiteY3" fmla="*/ 2477201 h 2511706"/>
              <a:gd name="connsiteX4" fmla="*/ 5854398 w 13176414"/>
              <a:gd name="connsiteY4" fmla="*/ 2511706 h 2511706"/>
              <a:gd name="connsiteX0" fmla="*/ 5881364 w 13176414"/>
              <a:gd name="connsiteY0" fmla="*/ 2492163 h 2492163"/>
              <a:gd name="connsiteX1" fmla="*/ 0 w 13176414"/>
              <a:gd name="connsiteY1" fmla="*/ 324812 h 2492163"/>
              <a:gd name="connsiteX2" fmla="*/ 13176414 w 13176414"/>
              <a:gd name="connsiteY2" fmla="*/ 0 h 2492163"/>
              <a:gd name="connsiteX3" fmla="*/ 12252517 w 13176414"/>
              <a:gd name="connsiteY3" fmla="*/ 2477201 h 2492163"/>
              <a:gd name="connsiteX4" fmla="*/ 5881364 w 13176414"/>
              <a:gd name="connsiteY4" fmla="*/ 2492163 h 2492163"/>
              <a:gd name="connsiteX0" fmla="*/ 4510131 w 13176414"/>
              <a:gd name="connsiteY0" fmla="*/ 1992672 h 2477201"/>
              <a:gd name="connsiteX1" fmla="*/ 0 w 13176414"/>
              <a:gd name="connsiteY1" fmla="*/ 324812 h 2477201"/>
              <a:gd name="connsiteX2" fmla="*/ 13176414 w 13176414"/>
              <a:gd name="connsiteY2" fmla="*/ 0 h 2477201"/>
              <a:gd name="connsiteX3" fmla="*/ 12252517 w 13176414"/>
              <a:gd name="connsiteY3" fmla="*/ 2477201 h 2477201"/>
              <a:gd name="connsiteX4" fmla="*/ 4510131 w 13176414"/>
              <a:gd name="connsiteY4" fmla="*/ 1992672 h 2477201"/>
              <a:gd name="connsiteX0" fmla="*/ 4510131 w 13176414"/>
              <a:gd name="connsiteY0" fmla="*/ 1992672 h 2196917"/>
              <a:gd name="connsiteX1" fmla="*/ 0 w 13176414"/>
              <a:gd name="connsiteY1" fmla="*/ 324812 h 2196917"/>
              <a:gd name="connsiteX2" fmla="*/ 13176414 w 13176414"/>
              <a:gd name="connsiteY2" fmla="*/ 0 h 2196917"/>
              <a:gd name="connsiteX3" fmla="*/ 12346775 w 13176414"/>
              <a:gd name="connsiteY3" fmla="*/ 2196917 h 2196917"/>
              <a:gd name="connsiteX4" fmla="*/ 4510131 w 13176414"/>
              <a:gd name="connsiteY4" fmla="*/ 1992672 h 2196917"/>
              <a:gd name="connsiteX0" fmla="*/ 4510131 w 13176414"/>
              <a:gd name="connsiteY0" fmla="*/ 1992672 h 2454441"/>
              <a:gd name="connsiteX1" fmla="*/ 0 w 13176414"/>
              <a:gd name="connsiteY1" fmla="*/ 324812 h 2454441"/>
              <a:gd name="connsiteX2" fmla="*/ 13176414 w 13176414"/>
              <a:gd name="connsiteY2" fmla="*/ 0 h 2454441"/>
              <a:gd name="connsiteX3" fmla="*/ 12270823 w 13176414"/>
              <a:gd name="connsiteY3" fmla="*/ 2454441 h 2454441"/>
              <a:gd name="connsiteX4" fmla="*/ 4510131 w 13176414"/>
              <a:gd name="connsiteY4" fmla="*/ 1992672 h 2454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76414" h="2454441">
                <a:moveTo>
                  <a:pt x="4510131" y="1992672"/>
                </a:moveTo>
                <a:lnTo>
                  <a:pt x="0" y="324812"/>
                </a:lnTo>
                <a:lnTo>
                  <a:pt x="13176414" y="0"/>
                </a:lnTo>
                <a:lnTo>
                  <a:pt x="12270823" y="2454441"/>
                </a:lnTo>
                <a:lnTo>
                  <a:pt x="4510131" y="1992672"/>
                </a:lnTo>
                <a:close/>
              </a:path>
            </a:pathLst>
          </a:custGeom>
          <a:solidFill>
            <a:srgbClr val="7CC9A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평행 사변형 8"/>
          <p:cNvSpPr/>
          <p:nvPr/>
        </p:nvSpPr>
        <p:spPr>
          <a:xfrm rot="20377352">
            <a:off x="-814326" y="2327052"/>
            <a:ext cx="13819758" cy="2193542"/>
          </a:xfrm>
          <a:prstGeom prst="parallelogram">
            <a:avLst>
              <a:gd name="adj" fmla="val 37296"/>
            </a:avLst>
          </a:prstGeom>
          <a:solidFill>
            <a:srgbClr val="F7931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0927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화면정의서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Admin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722"/>
            <a:ext cx="12192000" cy="592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60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04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2946402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7931D"/>
                </a:solidFill>
              </a:rPr>
              <a:t>Gantt Chart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2894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31272"/>
            <a:ext cx="6098400" cy="5791201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399" y="831272"/>
            <a:ext cx="6093601" cy="5791201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일정표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83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05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9526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요구사항명세서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72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00"/>
            <a:ext cx="6094800" cy="57924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800" y="831600"/>
            <a:ext cx="6094800" cy="57924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요구사항명세서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752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" y="831600"/>
            <a:ext cx="6094800" cy="5792400"/>
          </a:xfrm>
          <a:prstGeom prst="rect">
            <a:avLst/>
          </a:prstGeom>
        </p:spPr>
      </p:pic>
      <p:pic>
        <p:nvPicPr>
          <p:cNvPr id="5" name="그림 4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31600"/>
            <a:ext cx="6096000" cy="57924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3360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요구사항명세서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1795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06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9526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용어사전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99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00"/>
            <a:ext cx="12192000" cy="57924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용어사전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594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07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2927929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7931D"/>
                </a:solidFill>
              </a:rPr>
              <a:t>UseCase Diagram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677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00"/>
            <a:ext cx="12192000" cy="5792400"/>
          </a:xfrm>
          <a:prstGeom prst="rect">
            <a:avLst/>
          </a:prstGeom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51459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07. UseCase Diagram-Member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3080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78400" y="0"/>
            <a:ext cx="7113600" cy="6858000"/>
          </a:xfrm>
          <a:prstGeom prst="rect">
            <a:avLst/>
          </a:prstGeom>
        </p:spPr>
      </p:pic>
      <p:grpSp>
        <p:nvGrpSpPr>
          <p:cNvPr id="38" name="그룹 37"/>
          <p:cNvGrpSpPr/>
          <p:nvPr/>
        </p:nvGrpSpPr>
        <p:grpSpPr>
          <a:xfrm>
            <a:off x="508841" y="181138"/>
            <a:ext cx="4608104" cy="1039082"/>
            <a:chOff x="518077" y="500960"/>
            <a:chExt cx="4608104" cy="1039082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E56C74D8-F170-447D-B69F-E6349C6CB9ED}"/>
                </a:ext>
              </a:extLst>
            </p:cNvPr>
            <p:cNvCxnSpPr/>
            <p:nvPr/>
          </p:nvCxnSpPr>
          <p:spPr>
            <a:xfrm flipV="1">
              <a:off x="802105" y="1529497"/>
              <a:ext cx="4324076" cy="105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85EA883-ADF8-4384-854B-A47AF521B082}"/>
                </a:ext>
              </a:extLst>
            </p:cNvPr>
            <p:cNvSpPr txBox="1"/>
            <p:nvPr/>
          </p:nvSpPr>
          <p:spPr>
            <a:xfrm>
              <a:off x="518077" y="500960"/>
              <a:ext cx="14927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목차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286C152-90B0-48E4-9A04-F12E2640CB0A}"/>
                </a:ext>
              </a:extLst>
            </p:cNvPr>
            <p:cNvSpPr txBox="1"/>
            <p:nvPr/>
          </p:nvSpPr>
          <p:spPr>
            <a:xfrm>
              <a:off x="1965157" y="949750"/>
              <a:ext cx="24079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A table of </a:t>
              </a:r>
              <a:r>
                <a:rPr lang="en-US" altLang="ko-KR" b="1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Contents</a:t>
              </a:r>
              <a:r>
                <a:rPr lang="en-US" altLang="ko-KR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.</a:t>
              </a:r>
              <a:endPara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909769" y="1230579"/>
            <a:ext cx="3626469" cy="5414045"/>
            <a:chOff x="909769" y="1230580"/>
            <a:chExt cx="3207659" cy="5182682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4748C335-F1F7-4CC2-B38D-93AB9F2985A2}"/>
                </a:ext>
              </a:extLst>
            </p:cNvPr>
            <p:cNvGrpSpPr/>
            <p:nvPr/>
          </p:nvGrpSpPr>
          <p:grpSpPr>
            <a:xfrm>
              <a:off x="909769" y="1230580"/>
              <a:ext cx="2807534" cy="412473"/>
              <a:chOff x="802105" y="2134906"/>
              <a:chExt cx="2807534" cy="412473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5E9E67C-6263-4256-9F68-9B9A9852E74C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01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51A3D00-9373-4B0F-ADE9-2AF322B5B58E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997789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WeeProject</a:t>
                </a:r>
                <a:r>
                  <a:rPr lang="en-US" altLang="ko-KR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 </a:t>
                </a:r>
                <a:r>
                  <a:rPr lang="ko-KR" altLang="en-US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개요</a:t>
                </a:r>
                <a:endParaRPr lang="ko-KR" altLang="en-US" sz="22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7170C8F1-8653-4C7C-AC3A-E023FAFF0B0D}"/>
                </a:ext>
              </a:extLst>
            </p:cNvPr>
            <p:cNvGrpSpPr/>
            <p:nvPr/>
          </p:nvGrpSpPr>
          <p:grpSpPr>
            <a:xfrm>
              <a:off x="909769" y="1664235"/>
              <a:ext cx="1835154" cy="412473"/>
              <a:chOff x="802105" y="2134906"/>
              <a:chExt cx="1835154" cy="412473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139A89C-BF50-42A9-930D-549ED66528F1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02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FDB1BBAB-1DD4-40C2-81B9-827FAE86FEC9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025409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개발환경</a:t>
                </a:r>
                <a:endParaRPr lang="ko-KR" altLang="en-US" sz="22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B747CD3-6CC6-4BD3-B10B-63BDB10AE0F1}"/>
                </a:ext>
              </a:extLst>
            </p:cNvPr>
            <p:cNvGrpSpPr/>
            <p:nvPr/>
          </p:nvGrpSpPr>
          <p:grpSpPr>
            <a:xfrm>
              <a:off x="909769" y="2097890"/>
              <a:ext cx="2050671" cy="412473"/>
              <a:chOff x="802105" y="2134906"/>
              <a:chExt cx="2050671" cy="412473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1A0ADE3-27EA-4373-9F0D-CAAE18A5A8A1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03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D49F61C-6094-4167-9B37-F9572D4C0726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240926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화면정의서</a:t>
                </a:r>
                <a:endParaRPr lang="ko-KR" altLang="en-US" sz="22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2965200"/>
              <a:ext cx="2481706" cy="412473"/>
              <a:chOff x="802105" y="2134906"/>
              <a:chExt cx="2481706" cy="412473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05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671961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요구사항명세서</a:t>
                </a:r>
                <a:endParaRPr lang="ko-KR" altLang="en-US" sz="2200" b="1" spc="-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2531545"/>
              <a:ext cx="2370261" cy="412473"/>
              <a:chOff x="802105" y="2134906"/>
              <a:chExt cx="2370261" cy="412473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04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560516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Gantt Chart</a:t>
                </a:r>
                <a:endParaRPr lang="ko-KR" altLang="en-US" sz="2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3" name="그룹 22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3398855"/>
              <a:ext cx="1971270" cy="412473"/>
              <a:chOff x="802105" y="2134906"/>
              <a:chExt cx="1971270" cy="412473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06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16152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용어사전</a:t>
                </a:r>
                <a:endParaRPr lang="ko-KR" altLang="en-US" sz="2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3832510"/>
              <a:ext cx="3054528" cy="412473"/>
              <a:chOff x="802105" y="2134906"/>
              <a:chExt cx="3054528" cy="412473"/>
            </a:xfrm>
          </p:grpSpPr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07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2244783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UseCase Diagram</a:t>
                </a:r>
                <a:endParaRPr lang="ko-KR" altLang="en-US" sz="2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4266165"/>
              <a:ext cx="2385290" cy="412473"/>
              <a:chOff x="802105" y="2134906"/>
              <a:chExt cx="2385290" cy="412473"/>
            </a:xfrm>
          </p:grpSpPr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08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15755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ER-Diagram</a:t>
                </a:r>
                <a:endParaRPr lang="ko-KR" altLang="en-US" sz="2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4699820"/>
              <a:ext cx="3207659" cy="412473"/>
              <a:chOff x="802105" y="2134906"/>
              <a:chExt cx="3207659" cy="412473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09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2397914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Sequence Diagram</a:t>
                </a:r>
                <a:endParaRPr lang="ko-KR" altLang="en-US" sz="2200" b="1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grpSp>
          <p:nvGrpSpPr>
            <p:cNvPr id="35" name="그룹 34">
              <a:extLst>
                <a:ext uri="{FF2B5EF4-FFF2-40B4-BE49-F238E27FC236}">
                  <a16:creationId xmlns:a16="http://schemas.microsoft.com/office/drawing/2014/main" id="{EF02CC46-B1FB-4C55-966C-AE30B967D48B}"/>
                </a:ext>
              </a:extLst>
            </p:cNvPr>
            <p:cNvGrpSpPr/>
            <p:nvPr/>
          </p:nvGrpSpPr>
          <p:grpSpPr>
            <a:xfrm>
              <a:off x="909769" y="5133475"/>
              <a:ext cx="1619636" cy="412473"/>
              <a:chOff x="802105" y="2134906"/>
              <a:chExt cx="1619636" cy="41247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BFD09C5-E6CF-49A7-93CF-0771D827C9F8}"/>
                  </a:ext>
                </a:extLst>
              </p:cNvPr>
              <p:cNvSpPr txBox="1"/>
              <p:nvPr/>
            </p:nvSpPr>
            <p:spPr>
              <a:xfrm>
                <a:off x="802105" y="2134906"/>
                <a:ext cx="520645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200" b="1" spc="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10</a:t>
                </a:r>
                <a:endParaRPr lang="ko-KR" altLang="en-US" sz="2200" b="1" spc="300" dirty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03E5C2C0-DA70-4CF3-B97A-7D44B2B0A087}"/>
                  </a:ext>
                </a:extLst>
              </p:cNvPr>
              <p:cNvSpPr txBox="1"/>
              <p:nvPr/>
            </p:nvSpPr>
            <p:spPr>
              <a:xfrm>
                <a:off x="1611850" y="2134906"/>
                <a:ext cx="809891" cy="4124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200" b="1" spc="-300" dirty="0" smtClean="0">
                    <a:solidFill>
                      <a:schemeClr val="bg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구조도</a:t>
                </a:r>
                <a:endParaRPr lang="en-US" altLang="ko-KR" sz="2200" b="1" spc="-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909769" y="5567130"/>
              <a:ext cx="2425765" cy="41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spc="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11    </a:t>
              </a:r>
              <a:r>
                <a:rPr lang="ko-KR" altLang="en-US" sz="2200" b="1" spc="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적용기능</a:t>
              </a:r>
              <a:endParaRPr lang="ko-KR" altLang="en-US" sz="2200" b="1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BFD09C5-E6CF-49A7-93CF-0771D827C9F8}"/>
                </a:ext>
              </a:extLst>
            </p:cNvPr>
            <p:cNvSpPr txBox="1"/>
            <p:nvPr/>
          </p:nvSpPr>
          <p:spPr>
            <a:xfrm>
              <a:off x="909769" y="6000788"/>
              <a:ext cx="2902936" cy="4124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200" b="1" spc="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12    </a:t>
              </a:r>
              <a:r>
                <a:rPr lang="ko-KR" altLang="en-US" sz="2200" b="1" spc="300" dirty="0" smtClean="0">
                  <a:solidFill>
                    <a:schemeClr val="bg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rPr>
                <a:t>프로젝트 후기</a:t>
              </a:r>
              <a:endParaRPr lang="ko-KR" altLang="en-US" sz="2200" b="1" spc="3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131705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" y="831600"/>
            <a:ext cx="12187360" cy="57924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53479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07. UseCase Diagram-Counselor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7302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31600"/>
            <a:ext cx="12192000" cy="57924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8253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07. UseCase Diagram-Admin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1213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08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2927929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7931D"/>
                </a:solidFill>
              </a:rPr>
              <a:t>ER-Diagram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9849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26917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08. ER-Diagram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40836"/>
            <a:ext cx="121920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581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09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2927929"/>
            <a:ext cx="8719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7931D"/>
                </a:solidFill>
              </a:rPr>
              <a:t>Sequence Diagram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42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6730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–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Main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437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4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8237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Admin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14398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97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50545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Member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5927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1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991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923635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662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9439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MHInfo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913458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6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01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9526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rgbClr val="F7931D"/>
                </a:solidFill>
              </a:rPr>
              <a:t>WeeProject </a:t>
            </a:r>
            <a:r>
              <a:rPr lang="ko-KR" altLang="en-US" sz="8000" b="1" dirty="0" smtClean="0">
                <a:solidFill>
                  <a:srgbClr val="F7931D"/>
                </a:solidFill>
              </a:rPr>
              <a:t>개요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006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934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MHTest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87542"/>
            <a:ext cx="121920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90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5583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ReserveApply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2202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73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615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Cons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1519"/>
            <a:ext cx="121920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906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528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BoardCons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0732"/>
            <a:ext cx="121920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96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7804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Notice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32872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536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7930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09.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SequenceDiagram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-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SweeT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00" y="914399"/>
            <a:ext cx="12193200" cy="579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929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10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0289"/>
            <a:ext cx="8719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구조도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835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1872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구조도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431174208" descr="cif00001"/>
          <p:cNvPicPr preferRelativeResize="0"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0507"/>
            <a:ext cx="12192000" cy="579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4490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11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0289"/>
            <a:ext cx="8719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적용기능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6000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783633" y="5796493"/>
            <a:ext cx="4792302" cy="8352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8622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FullCalendar API</a:t>
            </a:r>
            <a:r>
              <a:rPr lang="en-US" altLang="ko-KR" sz="32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73" y="1403926"/>
            <a:ext cx="5217345" cy="42487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02105" y="5884503"/>
            <a:ext cx="4825360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FullCalendar API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를 이용한 일정관리 시스템 구현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서버에서 받아온 데이터를 비동기 방식으로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Calendar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렌더링한다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4800" cy="685800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143975" y="1"/>
            <a:ext cx="2399661" cy="13407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6373091" y="134071"/>
            <a:ext cx="0" cy="169472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6155008" y="1828800"/>
            <a:ext cx="1991467" cy="124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/>
          <p:cNvCxnSpPr/>
          <p:nvPr/>
        </p:nvCxnSpPr>
        <p:spPr>
          <a:xfrm>
            <a:off x="6373091" y="1972105"/>
            <a:ext cx="95192" cy="439709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288935" y="6369198"/>
            <a:ext cx="1220230" cy="1431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9707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97DE0FD-DDA9-4D1F-BF06-8014D8845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-1"/>
            <a:ext cx="6096000" cy="6858001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4419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 WeeProject</a:t>
            </a:r>
            <a:r>
              <a:rPr lang="en-US" altLang="ko-KR" sz="3200" b="1" spc="-3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2" y="0"/>
            <a:ext cx="7111998" cy="6858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450976" y="1524522"/>
            <a:ext cx="3629025" cy="452431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통합 플랫폼 구축을 통한 청소년 안전망 확보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언택트 시대의 트렌드를 반영한 비대면상담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상담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대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상담 시스템 구축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친근한 디자인과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User 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친화적인 인터페이스 제공으로 사용성 향상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관련 사이트들을 벤치마킹하여 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홈페이지 구조 재구성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802105" y="5388331"/>
            <a:ext cx="4255128" cy="6106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상담예약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4800" cy="55602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5768945"/>
            <a:ext cx="6094800" cy="108905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0" y="0"/>
            <a:ext cx="1991467" cy="16625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6245877" y="189344"/>
            <a:ext cx="274996" cy="18288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6442364" y="2018145"/>
            <a:ext cx="2253804" cy="1801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520873" y="3893962"/>
            <a:ext cx="1459345" cy="225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096000" y="5792034"/>
            <a:ext cx="1459345" cy="225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/>
          <p:cNvCxnSpPr/>
          <p:nvPr/>
        </p:nvCxnSpPr>
        <p:spPr>
          <a:xfrm>
            <a:off x="6461063" y="2184400"/>
            <a:ext cx="87519" cy="8690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04822" y="3034979"/>
            <a:ext cx="1459345" cy="2254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6613463" y="3268839"/>
            <a:ext cx="27482" cy="625123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6618195" y="4097159"/>
            <a:ext cx="9009" cy="169487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74" y="1428523"/>
            <a:ext cx="4451225" cy="383290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91659" y="5443097"/>
            <a:ext cx="4265574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FullCalendar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의 자체 속성인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eventClick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function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작성하여 비동기식으로 데이터 전송하도록 구현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48821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964276" y="3970549"/>
            <a:ext cx="4457469" cy="456698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3845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상담예약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200" y="1"/>
            <a:ext cx="6094800" cy="4304144"/>
          </a:xfrm>
          <a:prstGeom prst="rect">
            <a:avLst/>
          </a:prstGeom>
        </p:spPr>
      </p:pic>
      <p:pic>
        <p:nvPicPr>
          <p:cNvPr id="14" name="그림 13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05745"/>
            <a:ext cx="6094800" cy="245225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096000" y="1172077"/>
            <a:ext cx="6094800" cy="25501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9143400" y="3722255"/>
            <a:ext cx="1" cy="85898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179" y="1782212"/>
            <a:ext cx="2060021" cy="17340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87" y="1782212"/>
            <a:ext cx="2046984" cy="1734069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>
            <a:off x="2792200" y="2308424"/>
            <a:ext cx="980487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964276" y="4055214"/>
            <a:ext cx="4578497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예약 완료 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DB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저장되며 해당 정보들을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Calendar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렌더링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8722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4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982" y="1274496"/>
            <a:ext cx="3110433" cy="15800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138" y="3155343"/>
            <a:ext cx="4164123" cy="3594129"/>
          </a:xfrm>
          <a:prstGeom prst="rect">
            <a:avLst/>
          </a:prstGeom>
        </p:spPr>
      </p:pic>
      <p:pic>
        <p:nvPicPr>
          <p:cNvPr id="9" name="그림 8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105236" y="0"/>
            <a:ext cx="6094800" cy="6867236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3873779" y="1577383"/>
            <a:ext cx="624080" cy="3798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233102" y="3231495"/>
            <a:ext cx="3539075" cy="11769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8345978" y="3530445"/>
            <a:ext cx="1346662" cy="46797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화살표 연결선 17"/>
          <p:cNvCxnSpPr/>
          <p:nvPr/>
        </p:nvCxnSpPr>
        <p:spPr>
          <a:xfrm flipV="1">
            <a:off x="4772177" y="3718560"/>
            <a:ext cx="3573801" cy="13855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 flipH="1">
            <a:off x="4185819" y="1957184"/>
            <a:ext cx="1" cy="127431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5592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4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800" y="0"/>
            <a:ext cx="6096000" cy="2947700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6096000" y="3043382"/>
            <a:ext cx="6094800" cy="3814618"/>
            <a:chOff x="6714605" y="2142238"/>
            <a:chExt cx="5200651" cy="3519778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14605" y="2142238"/>
              <a:ext cx="5200651" cy="3519778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9796518" y="3389148"/>
              <a:ext cx="1658419" cy="415498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ko-KR" altLang="en-US" sz="1050" smtClean="0"/>
                <a:t>이메일 내용을 작성하는 메서드</a:t>
              </a:r>
              <a:endParaRPr lang="en-US" altLang="ko-KR" sz="1050" dirty="0" smtClean="0"/>
            </a:p>
          </p:txBody>
        </p:sp>
      </p:grpSp>
      <p:pic>
        <p:nvPicPr>
          <p:cNvPr id="27" name="그림 26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290068" y="1535775"/>
            <a:ext cx="4139506" cy="3513998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28" name="직사각형 27"/>
          <p:cNvSpPr/>
          <p:nvPr/>
        </p:nvSpPr>
        <p:spPr>
          <a:xfrm>
            <a:off x="6363855" y="1292720"/>
            <a:ext cx="5209310" cy="1989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H="1">
            <a:off x="10987257" y="1508833"/>
            <a:ext cx="12656" cy="178394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6094799" y="3292774"/>
            <a:ext cx="5930945" cy="15240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6363855" y="5868498"/>
            <a:ext cx="3343932" cy="1674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/>
          <p:cNvCxnSpPr>
            <a:stCxn id="31" idx="1"/>
          </p:cNvCxnSpPr>
          <p:nvPr/>
        </p:nvCxnSpPr>
        <p:spPr>
          <a:xfrm flipH="1" flipV="1">
            <a:off x="3676073" y="3595400"/>
            <a:ext cx="2687782" cy="235684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21878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직사각형 39"/>
          <p:cNvSpPr/>
          <p:nvPr/>
        </p:nvSpPr>
        <p:spPr>
          <a:xfrm>
            <a:off x="388443" y="2545293"/>
            <a:ext cx="2463309" cy="122137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9310" y="1475985"/>
            <a:ext cx="3700342" cy="355232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3877" y="5364595"/>
            <a:ext cx="4295775" cy="1276350"/>
          </a:xfrm>
          <a:prstGeom prst="rect">
            <a:avLst/>
          </a:prstGeom>
        </p:spPr>
      </p:pic>
      <p:grpSp>
        <p:nvGrpSpPr>
          <p:cNvPr id="9" name="그룹 8"/>
          <p:cNvGrpSpPr/>
          <p:nvPr/>
        </p:nvGrpSpPr>
        <p:grpSpPr>
          <a:xfrm>
            <a:off x="7838591" y="1475985"/>
            <a:ext cx="3812082" cy="3672257"/>
            <a:chOff x="7104024" y="501550"/>
            <a:chExt cx="3812082" cy="3672257"/>
          </a:xfrm>
        </p:grpSpPr>
        <p:grpSp>
          <p:nvGrpSpPr>
            <p:cNvPr id="10" name="그룹 9"/>
            <p:cNvGrpSpPr/>
            <p:nvPr/>
          </p:nvGrpSpPr>
          <p:grpSpPr>
            <a:xfrm>
              <a:off x="7104024" y="501550"/>
              <a:ext cx="3812082" cy="3672257"/>
              <a:chOff x="6966152" y="522402"/>
              <a:chExt cx="3812082" cy="3672257"/>
            </a:xfrm>
          </p:grpSpPr>
          <p:sp>
            <p:nvSpPr>
              <p:cNvPr id="12" name="직사각형 11"/>
              <p:cNvSpPr/>
              <p:nvPr/>
            </p:nvSpPr>
            <p:spPr>
              <a:xfrm>
                <a:off x="7209281" y="3483748"/>
                <a:ext cx="2403002" cy="406607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직사각형 12"/>
              <p:cNvSpPr/>
              <p:nvPr/>
            </p:nvSpPr>
            <p:spPr>
              <a:xfrm>
                <a:off x="7148559" y="598517"/>
                <a:ext cx="3408605" cy="989214"/>
              </a:xfrm>
              <a:prstGeom prst="rect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6966152" y="522402"/>
                <a:ext cx="3812082" cy="3479940"/>
                <a:chOff x="6966152" y="522402"/>
                <a:chExt cx="3812082" cy="3479940"/>
              </a:xfrm>
            </p:grpSpPr>
            <p:pic>
              <p:nvPicPr>
                <p:cNvPr id="17" name="그림 1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966152" y="522402"/>
                  <a:ext cx="3812082" cy="3479940"/>
                </a:xfrm>
                <a:prstGeom prst="rect">
                  <a:avLst/>
                </a:prstGeom>
              </p:spPr>
            </p:pic>
            <p:cxnSp>
              <p:nvCxnSpPr>
                <p:cNvPr id="18" name="꺾인 연결선 17"/>
                <p:cNvCxnSpPr>
                  <a:stCxn id="12" idx="3"/>
                  <a:endCxn id="13" idx="3"/>
                </p:cNvCxnSpPr>
                <p:nvPr/>
              </p:nvCxnSpPr>
              <p:spPr>
                <a:xfrm flipV="1">
                  <a:off x="9612283" y="1093124"/>
                  <a:ext cx="944881" cy="2593928"/>
                </a:xfrm>
                <a:prstGeom prst="bentConnector3">
                  <a:avLst>
                    <a:gd name="adj1" fmla="val 124194"/>
                  </a:avLst>
                </a:prstGeom>
                <a:ln w="12700">
                  <a:solidFill>
                    <a:srgbClr val="FF00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" name="직선 화살표 연결선 14"/>
              <p:cNvCxnSpPr>
                <a:stCxn id="17" idx="2"/>
              </p:cNvCxnSpPr>
              <p:nvPr/>
            </p:nvCxnSpPr>
            <p:spPr>
              <a:xfrm>
                <a:off x="8872193" y="4002342"/>
                <a:ext cx="0" cy="1923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직사각형 10"/>
            <p:cNvSpPr/>
            <p:nvPr/>
          </p:nvSpPr>
          <p:spPr>
            <a:xfrm>
              <a:off x="7316761" y="592456"/>
              <a:ext cx="3386609" cy="989214"/>
            </a:xfrm>
            <a:prstGeom prst="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8591" y="5364595"/>
            <a:ext cx="4074953" cy="1276350"/>
          </a:xfrm>
          <a:prstGeom prst="rect">
            <a:avLst/>
          </a:prstGeom>
          <a:ln w="190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20" name="직선 화살표 연결선 19"/>
          <p:cNvCxnSpPr/>
          <p:nvPr/>
        </p:nvCxnSpPr>
        <p:spPr>
          <a:xfrm flipV="1">
            <a:off x="4393617" y="2541314"/>
            <a:ext cx="9237" cy="193212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/>
          <p:cNvSpPr/>
          <p:nvPr/>
        </p:nvSpPr>
        <p:spPr>
          <a:xfrm>
            <a:off x="3263237" y="4488231"/>
            <a:ext cx="2463309" cy="458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>
            <a:off x="5173265" y="4946688"/>
            <a:ext cx="9237" cy="66902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8090956" y="4402157"/>
            <a:ext cx="2403002" cy="45845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연결선 27"/>
          <p:cNvCxnSpPr/>
          <p:nvPr/>
        </p:nvCxnSpPr>
        <p:spPr>
          <a:xfrm>
            <a:off x="10493958" y="4640635"/>
            <a:ext cx="1156715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1649747" y="2061498"/>
            <a:ext cx="10162" cy="2579136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/>
          <p:cNvCxnSpPr/>
          <p:nvPr/>
        </p:nvCxnSpPr>
        <p:spPr>
          <a:xfrm flipH="1" flipV="1">
            <a:off x="11399025" y="2048495"/>
            <a:ext cx="272742" cy="56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4533655" y="3028003"/>
            <a:ext cx="2385782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인증번호 잘못 입력된 채로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가입 버튼 클릭 시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alert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창 출력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39" name="직사각형 38"/>
          <p:cNvSpPr/>
          <p:nvPr/>
        </p:nvSpPr>
        <p:spPr>
          <a:xfrm>
            <a:off x="409537" y="2541314"/>
            <a:ext cx="25670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chkEmail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값은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이고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인증 완료 시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True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인증이 완료되었을 때도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 입력란 내용이 바뀌면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false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변경된다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7615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43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KakaoMaps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1" y="0"/>
            <a:ext cx="6096000" cy="6858000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35208" y="1828801"/>
            <a:ext cx="3240000" cy="3600000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657690" y="2791691"/>
            <a:ext cx="4860055" cy="17987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994818" y="1597891"/>
            <a:ext cx="4860055" cy="10437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564451" y="3740727"/>
            <a:ext cx="2021076" cy="18911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1610181" y="5713069"/>
            <a:ext cx="3567067" cy="83099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Wee 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센터정보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infowindow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로 표시</a:t>
            </a:r>
          </a:p>
          <a:p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Position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변수의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key, value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에 따라 렌더링 되므로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</a:t>
            </a: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자유롭게 기관 정보 수정 가능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610181" y="5703269"/>
            <a:ext cx="3553019" cy="84079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99177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2114534" y="5954272"/>
            <a:ext cx="2402050" cy="45561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4310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KakaoMaps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API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-9698"/>
            <a:ext cx="6094800" cy="68676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639" y="1361193"/>
            <a:ext cx="3486986" cy="4471164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6796505" y="4033577"/>
            <a:ext cx="4675059" cy="154518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>
            <a:off x="4562765" y="4365867"/>
            <a:ext cx="2233740" cy="27078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1946321" y="3596775"/>
            <a:ext cx="2616444" cy="11599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160713" y="5948219"/>
            <a:ext cx="2402051" cy="46166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주소 검색 시 해당되는 주소의 위도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경도 자동 탐색 후 표시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85447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1210480" y="6450349"/>
            <a:ext cx="3296865" cy="2536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3140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이용제한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273" y="1918636"/>
            <a:ext cx="3809963" cy="271051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97" y="5485092"/>
            <a:ext cx="5371470" cy="9419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45309" y="6427013"/>
            <a:ext cx="3943927" cy="27699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이용제한 시 이용제한 테이블에 정보 생성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304616" y="4629148"/>
            <a:ext cx="3784620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이용제한 기간은 일주일이며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제한 해제도 가능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50334" y="1459345"/>
            <a:ext cx="4685522" cy="106218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5588000" y="2579438"/>
            <a:ext cx="662334" cy="287120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5179666" y="1246909"/>
            <a:ext cx="1070667" cy="1472607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250334" y="858982"/>
            <a:ext cx="4685522" cy="56591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095999" y="4277744"/>
            <a:ext cx="6022109" cy="242626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9217891" y="4396523"/>
            <a:ext cx="1324402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이용제한 해제</a:t>
            </a:r>
            <a:endParaRPr lang="ko-KR" altLang="en-US" sz="1400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1388788" y="4645129"/>
            <a:ext cx="3266339" cy="276999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0843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505529" y="5860873"/>
            <a:ext cx="3266339" cy="276999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4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 방지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91320" y="5870732"/>
            <a:ext cx="2866490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이용제한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탈퇴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강퇴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 로그인 방지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72" y="1506012"/>
            <a:ext cx="5358437" cy="1261107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42" y="3101053"/>
            <a:ext cx="2510611" cy="2601955"/>
          </a:xfrm>
          <a:prstGeom prst="rect">
            <a:avLst/>
          </a:prstGeom>
        </p:spPr>
      </p:pic>
      <p:pic>
        <p:nvPicPr>
          <p:cNvPr id="23" name="그림 22"/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300271" y="3101052"/>
            <a:ext cx="2584638" cy="2601955"/>
          </a:xfrm>
          <a:prstGeom prst="rect">
            <a:avLst/>
          </a:prstGeom>
        </p:spPr>
      </p:pic>
      <p:pic>
        <p:nvPicPr>
          <p:cNvPr id="24" name="그림 23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7200" y="0"/>
            <a:ext cx="6094800" cy="6858000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6462770" y="3173033"/>
            <a:ext cx="4685522" cy="14636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직선 화살표 연결선 25"/>
          <p:cNvCxnSpPr/>
          <p:nvPr/>
        </p:nvCxnSpPr>
        <p:spPr>
          <a:xfrm flipV="1">
            <a:off x="4771868" y="3900352"/>
            <a:ext cx="1690902" cy="8471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/>
          <p:nvPr/>
        </p:nvCxnSpPr>
        <p:spPr>
          <a:xfrm flipV="1">
            <a:off x="1777247" y="3900352"/>
            <a:ext cx="4685523" cy="84713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856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1449942" y="5547415"/>
            <a:ext cx="3223659" cy="87401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446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조회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149" y="1479347"/>
            <a:ext cx="4992983" cy="38166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0" name="그림 9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7200" y="-1"/>
            <a:ext cx="6094800" cy="199505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205304"/>
            <a:ext cx="6096000" cy="46526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03929" y="5590428"/>
            <a:ext cx="3269672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 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등록 시 게시판 목록에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해당 글 표시</a:t>
            </a:r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5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페이지까지 페이지당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개씩 볼 수 있도록 페이징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5578765" y="1061714"/>
            <a:ext cx="671567" cy="835266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6250332" y="572656"/>
            <a:ext cx="5627631" cy="4890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962515" y="1896980"/>
            <a:ext cx="4616250" cy="24625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602641" y="4610944"/>
            <a:ext cx="1317526" cy="2955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/>
          <p:cNvCxnSpPr/>
          <p:nvPr/>
        </p:nvCxnSpPr>
        <p:spPr>
          <a:xfrm flipV="1">
            <a:off x="3913251" y="1061713"/>
            <a:ext cx="2335881" cy="3558858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1095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02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9526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개발환경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8175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79053" y="5484734"/>
            <a:ext cx="4359565" cy="64821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4013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Paging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" name="그림 7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" y="1472909"/>
            <a:ext cx="4993200" cy="362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977103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111468"/>
            <a:ext cx="6096000" cy="2746532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9053" y="5395340"/>
            <a:ext cx="4470401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작성 기간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 구분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키워드 검색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게시판을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모아볼 수 있도록 검색 바 기능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3676073" y="1988551"/>
            <a:ext cx="591127" cy="21229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4267200" y="614373"/>
            <a:ext cx="1828800" cy="139297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/>
          <p:cNvSpPr/>
          <p:nvPr/>
        </p:nvSpPr>
        <p:spPr>
          <a:xfrm>
            <a:off x="6101131" y="0"/>
            <a:ext cx="5361196" cy="125614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9867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1268641" y="5316176"/>
            <a:ext cx="3885250" cy="567387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8526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첨부파일 다운로드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5" y="1472909"/>
            <a:ext cx="5015545" cy="34870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-1"/>
            <a:ext cx="6094800" cy="448887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645891"/>
            <a:ext cx="6094800" cy="22121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68641" y="5382613"/>
            <a:ext cx="4082472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 등록 시 첨부한 파일은 게시글 상세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페이지에서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파일명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클릭을 통해 즉시 다운로드가 가능하도록 구현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69819" y="2466109"/>
            <a:ext cx="4590472" cy="43410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423892" y="2313710"/>
            <a:ext cx="4151744" cy="26323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/>
          <p:cNvCxnSpPr/>
          <p:nvPr/>
        </p:nvCxnSpPr>
        <p:spPr>
          <a:xfrm flipV="1">
            <a:off x="5560291" y="2393366"/>
            <a:ext cx="863601" cy="18358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1942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271201" y="5216367"/>
            <a:ext cx="3577890" cy="731851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562" y="1315412"/>
            <a:ext cx="5247896" cy="36163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06181"/>
            <a:ext cx="6094800" cy="27285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259809"/>
            <a:ext cx="6096000" cy="610094"/>
          </a:xfrm>
          <a:prstGeom prst="rect">
            <a:avLst/>
          </a:prstGeom>
        </p:spPr>
      </p:pic>
      <p:pic>
        <p:nvPicPr>
          <p:cNvPr id="15" name="그림 14"/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0"/>
            <a:ext cx="6094800" cy="3163454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6344962" y="4657922"/>
            <a:ext cx="2835563" cy="273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화살표 연결선 18"/>
          <p:cNvCxnSpPr/>
          <p:nvPr/>
        </p:nvCxnSpPr>
        <p:spPr>
          <a:xfrm flipH="1">
            <a:off x="7305964" y="4931739"/>
            <a:ext cx="306904" cy="1506002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/>
          <p:cNvSpPr/>
          <p:nvPr/>
        </p:nvSpPr>
        <p:spPr>
          <a:xfrm>
            <a:off x="6344962" y="6437741"/>
            <a:ext cx="5652655" cy="11610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6783689" y="517235"/>
            <a:ext cx="2563511" cy="19853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화살표 연결선 23"/>
          <p:cNvCxnSpPr/>
          <p:nvPr/>
        </p:nvCxnSpPr>
        <p:spPr>
          <a:xfrm flipH="1">
            <a:off x="7767782" y="715766"/>
            <a:ext cx="301865" cy="289791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6177660" y="3613676"/>
            <a:ext cx="2670776" cy="30254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2687361" y="4151745"/>
            <a:ext cx="1173439" cy="55880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직선 화살표 연결선 27"/>
          <p:cNvCxnSpPr/>
          <p:nvPr/>
        </p:nvCxnSpPr>
        <p:spPr>
          <a:xfrm flipV="1">
            <a:off x="3860801" y="715766"/>
            <a:ext cx="2922888" cy="3435979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325208" y="5375905"/>
            <a:ext cx="3703782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 버튼을 누르면 누른 횟수만큼 카운트하여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버튼 텍스트에 포함하여 출력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1753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088305" y="4901006"/>
            <a:ext cx="4167186" cy="659763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541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좋아요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06" y="1380835"/>
            <a:ext cx="5164586" cy="33114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92582"/>
            <a:ext cx="6096000" cy="3865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-1"/>
            <a:ext cx="6096000" cy="2761673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6343669" y="1554504"/>
            <a:ext cx="4592187" cy="2738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1088305" y="2761672"/>
            <a:ext cx="4647477" cy="186574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/>
          <p:cNvCxnSpPr/>
          <p:nvPr/>
        </p:nvCxnSpPr>
        <p:spPr>
          <a:xfrm flipV="1">
            <a:off x="5735782" y="1828321"/>
            <a:ext cx="607887" cy="933351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88305" y="4996873"/>
            <a:ext cx="4255458" cy="73866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작성 란에 텍스트 입력 후 등록 버튼을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누르면 화면에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즉시 반영하여 회원 정보와 댓글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내용을</a:t>
            </a:r>
            <a:r>
              <a:rPr lang="en-US" altLang="ko-KR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댓글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목록에 출력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1923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505526" y="4595766"/>
            <a:ext cx="3749965" cy="89987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1504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 </a:t>
            </a:r>
            <a:r>
              <a:rPr lang="ko-KR" altLang="en-US" sz="24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게시글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등록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225" y="1472907"/>
            <a:ext cx="2520000" cy="2682734"/>
          </a:xfrm>
          <a:prstGeom prst="rect">
            <a:avLst/>
          </a:prstGeom>
        </p:spPr>
      </p:pic>
      <p:pic>
        <p:nvPicPr>
          <p:cNvPr id="12" name="내용 개체 틀 11"/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9360" y="1472908"/>
            <a:ext cx="2520000" cy="2682733"/>
          </a:xfrm>
          <a:prstGeom prst="rect">
            <a:avLst/>
          </a:prstGeom>
        </p:spPr>
      </p:pic>
      <p:pic>
        <p:nvPicPr>
          <p:cNvPr id="13" name="그림 12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094800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505526" y="4719782"/>
            <a:ext cx="3888509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회원과 비회원에 따른 상담신청 로직 차별화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회원인 경우 이름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이메일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성별이 자동으로 등록된다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238134" y="766618"/>
            <a:ext cx="4152775" cy="10991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64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801745" y="4453772"/>
            <a:ext cx="2463309" cy="1221374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7949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점수 별 등급 지정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r="3285"/>
          <a:stretch/>
        </p:blipFill>
        <p:spPr>
          <a:xfrm>
            <a:off x="802105" y="1315891"/>
            <a:ext cx="5099932" cy="289589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49" r="13976" b="3507"/>
          <a:stretch/>
        </p:blipFill>
        <p:spPr>
          <a:xfrm>
            <a:off x="3362036" y="4328145"/>
            <a:ext cx="2540001" cy="2414401"/>
          </a:xfrm>
          <a:prstGeom prst="rect">
            <a:avLst/>
          </a:prstGeom>
        </p:spPr>
      </p:pic>
      <p:pic>
        <p:nvPicPr>
          <p:cNvPr id="8" name="그림 7"/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984"/>
            <a:ext cx="6094800" cy="6857016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95151" y="5050432"/>
            <a:ext cx="4152775" cy="169211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02105" y="4556628"/>
            <a:ext cx="2519021" cy="101566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피검사자에게 체크 되지 않은 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항목 알림</a:t>
            </a:r>
            <a:endParaRPr lang="en-US" altLang="ko-KR" sz="1200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검사 완료 후 체크 된 문항 수의 합을 구한 뒤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해당되는 등급 표시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95459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815985" y="5390093"/>
            <a:ext cx="2737542" cy="428816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90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WebSocket</a:t>
            </a:r>
            <a:endParaRPr lang="ko-KR" altLang="en-US" sz="24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48" y="1385454"/>
            <a:ext cx="5416873" cy="3556001"/>
          </a:xfrm>
          <a:prstGeom prst="rect">
            <a:avLst/>
          </a:prstGeom>
        </p:spPr>
      </p:pic>
      <p:pic>
        <p:nvPicPr>
          <p:cNvPr id="19" name="그림 18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48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03920" y="5455663"/>
            <a:ext cx="2815194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웹소켓을 활용한 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1:1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실시간 채팅 상담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366249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40904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15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WebSocket</a:t>
            </a:r>
            <a:endParaRPr lang="ko-KR" altLang="en-US" sz="2400" b="1" spc="-15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66923"/>
            <a:ext cx="12192000" cy="5482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466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3449052" y="6059995"/>
            <a:ext cx="4249881" cy="456052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9173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11.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적용기능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24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WebSocket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3449052" y="6163794"/>
            <a:ext cx="4249881" cy="276999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동일한 채팅방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웹소켓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시</a:t>
            </a:r>
            <a:r>
              <a:rPr lang="en-US" altLang="ko-KR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메시지를 양쪽에 동시 출력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28" y="1405135"/>
            <a:ext cx="5573302" cy="45493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2254" y="1405135"/>
            <a:ext cx="5582894" cy="4549315"/>
          </a:xfrm>
          <a:prstGeom prst="rect">
            <a:avLst/>
          </a:prstGeom>
        </p:spPr>
      </p:pic>
      <p:cxnSp>
        <p:nvCxnSpPr>
          <p:cNvPr id="9" name="직선 화살표 연결선 8"/>
          <p:cNvCxnSpPr/>
          <p:nvPr/>
        </p:nvCxnSpPr>
        <p:spPr>
          <a:xfrm>
            <a:off x="4507345" y="3602182"/>
            <a:ext cx="3038764" cy="0"/>
          </a:xfrm>
          <a:prstGeom prst="straightConnector1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0726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12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87716"/>
            <a:ext cx="87191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프로젝트 후기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46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080000" y="0"/>
            <a:ext cx="71136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02" name="그룹 1002"/>
          <p:cNvGrpSpPr/>
          <p:nvPr/>
        </p:nvGrpSpPr>
        <p:grpSpPr>
          <a:xfrm>
            <a:off x="2783491" y="1487175"/>
            <a:ext cx="8998504" cy="550480"/>
            <a:chOff x="3357817" y="2338174"/>
            <a:chExt cx="13497756" cy="82572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2338174"/>
              <a:ext cx="13497756" cy="82572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0085" y="1565872"/>
            <a:ext cx="958796" cy="419037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783491" y="2155199"/>
            <a:ext cx="8998504" cy="550480"/>
            <a:chOff x="3357817" y="3295352"/>
            <a:chExt cx="13497756" cy="82572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3295352"/>
              <a:ext cx="13497756" cy="82572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813327" y="2265630"/>
            <a:ext cx="1988898" cy="4126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783490" y="2813488"/>
            <a:ext cx="8998504" cy="550480"/>
            <a:chOff x="3357817" y="4317137"/>
            <a:chExt cx="13497756" cy="825720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4317137"/>
              <a:ext cx="13497756" cy="825720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17803" y="2921296"/>
            <a:ext cx="975044" cy="412688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783490" y="3485809"/>
            <a:ext cx="8998504" cy="550480"/>
            <a:chOff x="3357817" y="5368607"/>
            <a:chExt cx="13497756" cy="82572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5368607"/>
              <a:ext cx="13497756" cy="82572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117803" y="3593622"/>
            <a:ext cx="952447" cy="419037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783490" y="4167332"/>
            <a:ext cx="8998504" cy="550480"/>
            <a:chOff x="3357817" y="6420077"/>
            <a:chExt cx="13497756" cy="825720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6420077"/>
              <a:ext cx="13497756" cy="825720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814602" y="4230191"/>
            <a:ext cx="1957774" cy="419037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783490" y="4863240"/>
            <a:ext cx="8998504" cy="550480"/>
            <a:chOff x="3357817" y="7527984"/>
            <a:chExt cx="13497756" cy="825720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7527984"/>
              <a:ext cx="13497756" cy="825720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786732" y="4971049"/>
            <a:ext cx="2128111" cy="41903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2783490" y="5559147"/>
            <a:ext cx="8998504" cy="550480"/>
            <a:chOff x="3357817" y="8551073"/>
            <a:chExt cx="13497756" cy="825720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57817" y="8551073"/>
              <a:ext cx="13497756" cy="825720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117803" y="5666960"/>
            <a:ext cx="925221" cy="412688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225600" y="2258173"/>
            <a:ext cx="2483187" cy="364001"/>
            <a:chOff x="7020980" y="3519082"/>
            <a:chExt cx="3724781" cy="546002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020980" y="3519082"/>
              <a:ext cx="3724781" cy="546002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225598" y="3536659"/>
            <a:ext cx="2796248" cy="448781"/>
            <a:chOff x="7020980" y="5444881"/>
            <a:chExt cx="4194372" cy="67317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0980" y="5444881"/>
              <a:ext cx="4194372" cy="67317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29011" y="3536659"/>
            <a:ext cx="2779195" cy="427983"/>
            <a:chOff x="11502486" y="5460479"/>
            <a:chExt cx="4168793" cy="641975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1502486" y="5460479"/>
              <a:ext cx="4168793" cy="64197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24327" y="4203755"/>
            <a:ext cx="3492815" cy="448893"/>
            <a:chOff x="7020980" y="6572458"/>
            <a:chExt cx="5239222" cy="6733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020980" y="6572458"/>
              <a:ext cx="5239222" cy="6733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225599" y="4922100"/>
            <a:ext cx="2273657" cy="445923"/>
            <a:chOff x="7020980" y="7616274"/>
            <a:chExt cx="3410485" cy="66888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020980" y="7616274"/>
              <a:ext cx="3410485" cy="6688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225599" y="5652435"/>
            <a:ext cx="628030" cy="380211"/>
            <a:chOff x="7020980" y="8691005"/>
            <a:chExt cx="942045" cy="570316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020980" y="8691005"/>
              <a:ext cx="942045" cy="57031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016097" y="5646211"/>
            <a:ext cx="642558" cy="376355"/>
            <a:chOff x="8179020" y="8681667"/>
            <a:chExt cx="963837" cy="56453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179020" y="8681667"/>
              <a:ext cx="963837" cy="564533"/>
            </a:xfrm>
            <a:prstGeom prst="rect">
              <a:avLst/>
            </a:prstGeom>
          </p:spPr>
        </p:pic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2244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개발환경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5300" y="4920454"/>
            <a:ext cx="434254" cy="43425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324" y="4848855"/>
            <a:ext cx="646784" cy="60865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385" y="4248233"/>
            <a:ext cx="303502" cy="38252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52324" y="2893588"/>
            <a:ext cx="2085975" cy="403452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194980" y="1547630"/>
            <a:ext cx="800100" cy="418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572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802105" y="1172077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732179" y="286471"/>
            <a:ext cx="30941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12.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프로젝트 후기</a:t>
            </a:r>
            <a:endParaRPr lang="ko-KR" altLang="en-US" sz="24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5" name="그룹 14"/>
          <p:cNvGrpSpPr/>
          <p:nvPr/>
        </p:nvGrpSpPr>
        <p:grpSpPr>
          <a:xfrm>
            <a:off x="244141" y="1251505"/>
            <a:ext cx="11703718" cy="5287274"/>
            <a:chOff x="244141" y="1251505"/>
            <a:chExt cx="11703718" cy="5287274"/>
          </a:xfrm>
        </p:grpSpPr>
        <p:grpSp>
          <p:nvGrpSpPr>
            <p:cNvPr id="8" name="그룹 7"/>
            <p:cNvGrpSpPr/>
            <p:nvPr/>
          </p:nvGrpSpPr>
          <p:grpSpPr>
            <a:xfrm>
              <a:off x="5016001" y="1251505"/>
              <a:ext cx="2160000" cy="5113141"/>
              <a:chOff x="4922021" y="1251505"/>
              <a:chExt cx="2160000" cy="5113141"/>
            </a:xfrm>
          </p:grpSpPr>
          <p:sp>
            <p:nvSpPr>
              <p:cNvPr id="22" name="직사각형 21"/>
              <p:cNvSpPr/>
              <p:nvPr/>
            </p:nvSpPr>
            <p:spPr>
              <a:xfrm>
                <a:off x="4922021" y="3057056"/>
                <a:ext cx="2160000" cy="33075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2" name="그림 31"/>
              <p:cNvPicPr preferRelativeResize="0"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0616" y="1251505"/>
                <a:ext cx="1662810" cy="1530997"/>
              </a:xfrm>
              <a:prstGeom prst="rect">
                <a:avLst/>
              </a:prstGeom>
            </p:spPr>
          </p:pic>
          <p:sp>
            <p:nvSpPr>
              <p:cNvPr id="33" name="TextBox 32"/>
              <p:cNvSpPr txBox="1"/>
              <p:nvPr/>
            </p:nvSpPr>
            <p:spPr>
              <a:xfrm>
                <a:off x="5315176" y="2687724"/>
                <a:ext cx="1373691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임수진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(PM)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7" name="직사각형 46"/>
              <p:cNvSpPr/>
              <p:nvPr/>
            </p:nvSpPr>
            <p:spPr>
              <a:xfrm>
                <a:off x="5012021" y="3132992"/>
                <a:ext cx="1980000" cy="32316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쉽게 완성할 수 있을거라고 생각했던 프로젝트였는데 생각보다 세세하게 구현해야 할 기능들이 많아서 시간이 부족했던것같다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</a:t>
                </a:r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일정표를 짤때 더 신중해야겠다는 마음이 들었고 팀원들을 많이 채찍질 했는데 다들 힘들어하면서도 잘 따라와줘서 고마웠다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</a:t>
                </a:r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기대보다  더 멋진 결과물을 완성할 수 있어서 뿌듯했고 이번 프로젝트를 하면서 기술적인 부분이나 마음가짐 등 스스로 성찰할수 있었고 앞으로도 공부를 더 열심히 해야겠다고 생각했다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!</a:t>
                </a:r>
                <a:endPara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7401931" y="1251505"/>
              <a:ext cx="2160000" cy="5287274"/>
              <a:chOff x="7416027" y="1251505"/>
              <a:chExt cx="2160000" cy="5287274"/>
            </a:xfrm>
          </p:grpSpPr>
          <p:sp>
            <p:nvSpPr>
              <p:cNvPr id="20" name="직사각형 19"/>
              <p:cNvSpPr/>
              <p:nvPr/>
            </p:nvSpPr>
            <p:spPr>
              <a:xfrm>
                <a:off x="7416027" y="3057056"/>
                <a:ext cx="2160000" cy="33075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0" name="그림 29"/>
              <p:cNvPicPr preferRelativeResize="0"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866027" y="1251505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43" name="TextBox 42"/>
              <p:cNvSpPr txBox="1"/>
              <p:nvPr/>
            </p:nvSpPr>
            <p:spPr>
              <a:xfrm>
                <a:off x="7809182" y="2687724"/>
                <a:ext cx="1373691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최제윤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(PL)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48" name="직사각형 47"/>
              <p:cNvSpPr/>
              <p:nvPr/>
            </p:nvSpPr>
            <p:spPr>
              <a:xfrm>
                <a:off x="7506027" y="3122459"/>
                <a:ext cx="1980000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많이 부족하고 더 배워야 할 것 같아 6개월 간 본 과정을 수강했지만 아직도 부족함을 느끼고 배울 것이 많이 남아있는 것 같습니다.</a:t>
                </a:r>
              </a:p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사회생활 하는 데 필요한 경험과 지식, 기술을 터득할 수 있는 시간을 가져 의미있는 기간을 보냈다고 생각합니다.</a:t>
                </a:r>
              </a:p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인생의 한 획으로 남을 이번 과정의 연장선으로 나아갈 수 있도록 앞으로도 더욱 정진하겠습니다.</a:t>
                </a:r>
              </a:p>
            </p:txBody>
          </p:sp>
        </p:grpSp>
        <p:grpSp>
          <p:nvGrpSpPr>
            <p:cNvPr id="10" name="그룹 9"/>
            <p:cNvGrpSpPr/>
            <p:nvPr/>
          </p:nvGrpSpPr>
          <p:grpSpPr>
            <a:xfrm>
              <a:off x="9787859" y="1251505"/>
              <a:ext cx="2160000" cy="5113141"/>
              <a:chOff x="9845964" y="1251505"/>
              <a:chExt cx="2160000" cy="5113141"/>
            </a:xfrm>
          </p:grpSpPr>
          <p:sp>
            <p:nvSpPr>
              <p:cNvPr id="19" name="직사각형 18"/>
              <p:cNvSpPr/>
              <p:nvPr/>
            </p:nvSpPr>
            <p:spPr>
              <a:xfrm>
                <a:off x="9845964" y="3058921"/>
                <a:ext cx="2160000" cy="3305725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0239119" y="2650596"/>
                <a:ext cx="1373691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김동헌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(PA)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pic>
            <p:nvPicPr>
              <p:cNvPr id="45" name="그림 44"/>
              <p:cNvPicPr preferRelativeResize="0"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295964" y="1251505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49" name="직사각형 48"/>
              <p:cNvSpPr/>
              <p:nvPr/>
            </p:nvSpPr>
            <p:spPr>
              <a:xfrm>
                <a:off x="9935964" y="3132992"/>
                <a:ext cx="1980000" cy="21236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지난 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6</a:t>
                </a:r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개월동안 힘든 일도 많았지만 평소에는 못 배운 내용들을 배울 수 있었고 팀원분들도 다 친절하셔서 좋았습니다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</a:t>
                </a:r>
              </a:p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아직 부족하고 배울 점도 많지만 사회에 나가고서 더 열심히 하도록 하겠습니다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  </a:t>
                </a:r>
              </a:p>
              <a:p>
                <a:r>
                  <a:rPr lang="ko-KR" altLang="en-US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모두들 수고하셨고 항상 꽃길만 걸어갑시다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!</a:t>
                </a:r>
                <a:endParaRPr lang="ko-KR" altLang="en-US" sz="1200" dirty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</p:txBody>
          </p:sp>
        </p:grpSp>
        <p:grpSp>
          <p:nvGrpSpPr>
            <p:cNvPr id="3" name="그룹 2"/>
            <p:cNvGrpSpPr/>
            <p:nvPr/>
          </p:nvGrpSpPr>
          <p:grpSpPr>
            <a:xfrm>
              <a:off x="244141" y="1251505"/>
              <a:ext cx="2160000" cy="5113141"/>
              <a:chOff x="302246" y="1251505"/>
              <a:chExt cx="2160000" cy="5113141"/>
            </a:xfrm>
          </p:grpSpPr>
          <p:sp>
            <p:nvSpPr>
              <p:cNvPr id="24" name="직사각형 23"/>
              <p:cNvSpPr/>
              <p:nvPr/>
            </p:nvSpPr>
            <p:spPr>
              <a:xfrm>
                <a:off x="302246" y="3057056"/>
                <a:ext cx="2160000" cy="330759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1" name="그림 30"/>
              <p:cNvPicPr preferRelativeResize="0"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2246" y="1251505"/>
                <a:ext cx="1260000" cy="1260000"/>
              </a:xfrm>
              <a:prstGeom prst="rect">
                <a:avLst/>
              </a:prstGeom>
            </p:spPr>
          </p:pic>
          <p:sp>
            <p:nvSpPr>
              <p:cNvPr id="40" name="TextBox 39"/>
              <p:cNvSpPr txBox="1"/>
              <p:nvPr/>
            </p:nvSpPr>
            <p:spPr>
              <a:xfrm>
                <a:off x="695401" y="2597836"/>
                <a:ext cx="1373691" cy="369332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ko-KR" altLang="en-US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김민종</a:t>
                </a:r>
                <a:r>
                  <a:rPr lang="en-US" altLang="ko-KR" b="1" dirty="0" smtClean="0">
                    <a:latin typeface="맑은 고딕" panose="020B0503020000020004" pitchFamily="50" charset="-127"/>
                    <a:ea typeface="맑은 고딕" panose="020B0503020000020004" pitchFamily="50" charset="-127"/>
                  </a:rPr>
                  <a:t>(PA)</a:t>
                </a:r>
                <a:endPara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</a:endParaRPr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304479" y="3053499"/>
                <a:ext cx="2155535" cy="304698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6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개월에 걸친 긴 항해가</a:t>
                </a:r>
                <a:endPara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  <a:p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끝났음을 이제야 실감합니다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  <a:p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많은 우여곡절이 있었고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,</a:t>
                </a:r>
              </a:p>
              <a:p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일정에 쫓기면서 완성한</a:t>
                </a:r>
                <a:endParaRPr lang="en-US" altLang="ko-KR" sz="1200" dirty="0" smtClean="0">
                  <a:latin typeface="휴먼모음T" panose="02030504000101010101" pitchFamily="18" charset="-127"/>
                  <a:ea typeface="휴먼모음T" panose="02030504000101010101" pitchFamily="18" charset="-127"/>
                </a:endParaRPr>
              </a:p>
              <a:p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프로젝트지만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,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애초에 기대했던 것보다 훨씬 결과물이 잘나와서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보상 받은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기분입니다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그간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애매모호했던 부분과 이해 되지 않던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부분들을 좀 더 다듬고 보완 할 수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있는 시간들이었고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,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이런 기회를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주신 두 분 교수님과 알게 모르게 힘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보태 주시던 분들께 감사합니다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이곳에서 배운 것을 토대로 나아가</a:t>
                </a:r>
                <a:r>
                  <a:rPr lang="en-US" altLang="ko-KR" sz="1200" dirty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 </a:t>
                </a:r>
                <a:r>
                  <a:rPr lang="ko-KR" altLang="en-US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더욱 멋있고 탄탄한 개발자가 되어 다시 인사 드리러 올 날을 기다리겠습니다</a:t>
                </a:r>
                <a:r>
                  <a:rPr lang="en-US" altLang="ko-KR" sz="1200" dirty="0" smtClean="0">
                    <a:latin typeface="휴먼모음T" panose="02030504000101010101" pitchFamily="18" charset="-127"/>
                    <a:ea typeface="휴먼모음T" panose="02030504000101010101" pitchFamily="18" charset="-127"/>
                  </a:rPr>
                  <a:t>.</a:t>
                </a:r>
              </a:p>
            </p:txBody>
          </p:sp>
        </p:grpSp>
        <p:grpSp>
          <p:nvGrpSpPr>
            <p:cNvPr id="14" name="그룹 13"/>
            <p:cNvGrpSpPr/>
            <p:nvPr/>
          </p:nvGrpSpPr>
          <p:grpSpPr>
            <a:xfrm>
              <a:off x="2630071" y="1281337"/>
              <a:ext cx="2160000" cy="5083309"/>
              <a:chOff x="2630071" y="1281337"/>
              <a:chExt cx="2160000" cy="5083309"/>
            </a:xfrm>
          </p:grpSpPr>
          <p:grpSp>
            <p:nvGrpSpPr>
              <p:cNvPr id="7" name="그룹 6"/>
              <p:cNvGrpSpPr/>
              <p:nvPr/>
            </p:nvGrpSpPr>
            <p:grpSpPr>
              <a:xfrm>
                <a:off x="2630071" y="2650596"/>
                <a:ext cx="2160000" cy="3714050"/>
                <a:chOff x="2534161" y="2650596"/>
                <a:chExt cx="2160000" cy="3714050"/>
              </a:xfrm>
            </p:grpSpPr>
            <p:sp>
              <p:nvSpPr>
                <p:cNvPr id="21" name="직사각형 20"/>
                <p:cNvSpPr/>
                <p:nvPr/>
              </p:nvSpPr>
              <p:spPr>
                <a:xfrm>
                  <a:off x="2534161" y="3057056"/>
                  <a:ext cx="2160000" cy="3307590"/>
                </a:xfrm>
                <a:prstGeom prst="rect">
                  <a:avLst/>
                </a:prstGeom>
                <a:solidFill>
                  <a:schemeClr val="bg1"/>
                </a:solidFill>
                <a:ln w="254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1" name="TextBox 40"/>
                <p:cNvSpPr txBox="1"/>
                <p:nvPr/>
              </p:nvSpPr>
              <p:spPr>
                <a:xfrm>
                  <a:off x="2927316" y="2650596"/>
                  <a:ext cx="1373691" cy="369332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김준태</a:t>
                  </a:r>
                  <a:r>
                    <a:rPr lang="en-US" altLang="ko-KR" b="1" dirty="0" smtClean="0">
                      <a:latin typeface="맑은 고딕" panose="020B0503020000020004" pitchFamily="50" charset="-127"/>
                      <a:ea typeface="맑은 고딕" panose="020B0503020000020004" pitchFamily="50" charset="-127"/>
                    </a:rPr>
                    <a:t>(PL)</a:t>
                  </a:r>
                  <a:endParaRPr lang="ko-KR" altLang="en-US" b="1" dirty="0">
                    <a:latin typeface="맑은 고딕" panose="020B0503020000020004" pitchFamily="50" charset="-127"/>
                    <a:ea typeface="맑은 고딕" panose="020B0503020000020004" pitchFamily="50" charset="-127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2624161" y="3122459"/>
                  <a:ext cx="1980000" cy="286232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ko-KR" altLang="en-US" sz="12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프로젝트를 시작하면서 기초를 다시 다지는 시간을 가질 수 있어서 좋았습니다. 정보를 저장하고 읽어오는 과정의 흐름을 이해하는 것이 전보다 더욱 잘 되었고, 기능을 하나씩 구현하며 보람을 느낄 수 있었습니다. 물론 어려움도 많았지만, 팀원들과 소통을 통해 문제를 해결하는 과정에서 협업의 중요성을 실감하게 되었습니다.</a:t>
                  </a:r>
                </a:p>
                <a:p>
                  <a:r>
                    <a:rPr lang="ko-KR" altLang="en-US" sz="1200" dirty="0">
                      <a:latin typeface="휴먼모음T" panose="02030504000101010101" pitchFamily="18" charset="-127"/>
                      <a:ea typeface="휴먼모음T" panose="02030504000101010101" pitchFamily="18" charset="-127"/>
                    </a:rPr>
                    <a:t>프로젝트를 완성하며 자신감을 얻게 되었고, 이를 토대로 더욱 발전하고 노력하겠습니다. 2진수 팀원 모두 고생많았다! </a:t>
                  </a:r>
                </a:p>
              </p:txBody>
            </p:sp>
          </p:grpSp>
          <p:pic>
            <p:nvPicPr>
              <p:cNvPr id="13" name="그림 12"/>
              <p:cNvPicPr preferRelativeResize="0"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071" y="1281337"/>
                <a:ext cx="1260000" cy="126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09734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516" y="393706"/>
            <a:ext cx="3256968" cy="32569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183" y="3439360"/>
            <a:ext cx="4987635" cy="176677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72095" y="5104014"/>
            <a:ext cx="9847810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https://github.com/limddoo/Weepl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0654" y="5095701"/>
            <a:ext cx="10030691" cy="91809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01413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881446" y="5095701"/>
            <a:ext cx="8429105" cy="830997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https://youtu.be/lven1JJHWTE</a:t>
            </a:r>
            <a:endParaRPr lang="ko-KR" altLang="en-US" sz="4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80654" y="5095701"/>
            <a:ext cx="10030691" cy="918095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586" y="1248315"/>
            <a:ext cx="6888826" cy="2876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9736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845964" y="6640945"/>
            <a:ext cx="2346036" cy="21705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07855" y="1690063"/>
            <a:ext cx="6576291" cy="3477875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2000" dirty="0" smtClean="0">
                <a:solidFill>
                  <a:schemeClr val="bg1"/>
                </a:solidFill>
                <a:latin typeface="Arial Rounded MT Bold" panose="020F0704030504030204" pitchFamily="34" charset="0"/>
                <a:ea typeface="맑은 고딕" panose="020B0503020000020004" pitchFamily="50" charset="-127"/>
              </a:rPr>
              <a:t>Q&amp;A</a:t>
            </a:r>
            <a:endParaRPr lang="ko-KR" altLang="en-US" sz="22000" dirty="0">
              <a:solidFill>
                <a:schemeClr val="bg1"/>
              </a:solidFill>
              <a:latin typeface="Arial Rounded MT Bold" panose="020F07040305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3538219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960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7929" y="378691"/>
            <a:ext cx="5079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The End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31709" y="5058000"/>
            <a:ext cx="5902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감사합니다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58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258000"/>
            <a:ext cx="12182400" cy="3600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865747" y="2253673"/>
            <a:ext cx="15978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solidFill>
                  <a:schemeClr val="bg1"/>
                </a:solidFill>
              </a:rPr>
              <a:t>03</a:t>
            </a:r>
            <a:endParaRPr lang="ko-KR" altLang="en-US" sz="8000" b="1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54036" y="3029526"/>
            <a:ext cx="749992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0" b="1" dirty="0" smtClean="0">
                <a:solidFill>
                  <a:srgbClr val="F7931D"/>
                </a:solidFill>
              </a:rPr>
              <a:t>화면정의서</a:t>
            </a:r>
            <a:endParaRPr lang="ko-KR" altLang="en-US" sz="8000" b="1" dirty="0">
              <a:solidFill>
                <a:srgbClr val="F7931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851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38266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화면정의서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Main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722"/>
            <a:ext cx="12192000" cy="58756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048745" y="2228273"/>
            <a:ext cx="7307691" cy="3184236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745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93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E56C74D8-F170-447D-B69F-E6349C6CB9ED}"/>
              </a:ext>
            </a:extLst>
          </p:cNvPr>
          <p:cNvCxnSpPr/>
          <p:nvPr/>
        </p:nvCxnSpPr>
        <p:spPr>
          <a:xfrm>
            <a:off x="682032" y="756441"/>
            <a:ext cx="5293895" cy="0"/>
          </a:xfrm>
          <a:prstGeom prst="line">
            <a:avLst/>
          </a:prstGeom>
          <a:ln w="63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85EA883-ADF8-4384-854B-A47AF521B082}"/>
              </a:ext>
            </a:extLst>
          </p:cNvPr>
          <p:cNvSpPr txBox="1"/>
          <p:nvPr/>
        </p:nvSpPr>
        <p:spPr>
          <a:xfrm>
            <a:off x="565234" y="123386"/>
            <a:ext cx="43298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 </a:t>
            </a:r>
            <a:r>
              <a:rPr lang="ko-KR" altLang="en-US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화면정의서 </a:t>
            </a:r>
            <a:r>
              <a:rPr lang="en-US" altLang="ko-KR" sz="3200" b="1" spc="-3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en-US" altLang="ko-KR" sz="3200" b="1" spc="-3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MyPage</a:t>
            </a:r>
            <a:endParaRPr lang="ko-KR" altLang="en-US" sz="3200" b="1" spc="-3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722"/>
            <a:ext cx="12192000" cy="5900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58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업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1518</TotalTime>
  <Words>951</Words>
  <Application>Microsoft Office PowerPoint</Application>
  <PresentationFormat>와이드스크린</PresentationFormat>
  <Paragraphs>174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64</vt:i4>
      </vt:variant>
    </vt:vector>
  </HeadingPairs>
  <TitlesOfParts>
    <vt:vector size="76" baseType="lpstr">
      <vt:lpstr>?? ??</vt:lpstr>
      <vt:lpstr>G마켓 산스 TTF Bold</vt:lpstr>
      <vt:lpstr>G마켓 산스 TTF Light</vt:lpstr>
      <vt:lpstr>나눔스퀘어 Bold</vt:lpstr>
      <vt:lpstr>나눔스퀘어 Light</vt:lpstr>
      <vt:lpstr>맑은 고딕</vt:lpstr>
      <vt:lpstr>휴먼모음T</vt:lpstr>
      <vt:lpstr>Arial</vt:lpstr>
      <vt:lpstr>Arial Rounded MT Bold</vt:lpstr>
      <vt:lpstr>Calibri</vt:lpstr>
      <vt:lpstr>Office 테마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BIG603-03</cp:lastModifiedBy>
  <cp:revision>207</cp:revision>
  <dcterms:created xsi:type="dcterms:W3CDTF">2020-07-12T23:40:59Z</dcterms:created>
  <dcterms:modified xsi:type="dcterms:W3CDTF">2023-06-28T04:51:08Z</dcterms:modified>
  <cp:version>1000.0000.01</cp:version>
</cp:coreProperties>
</file>